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0" r:id="rId4"/>
    <p:sldId id="259" r:id="rId5"/>
    <p:sldId id="264" r:id="rId6"/>
    <p:sldId id="272" r:id="rId7"/>
    <p:sldId id="258" r:id="rId8"/>
    <p:sldId id="268" r:id="rId9"/>
    <p:sldId id="269" r:id="rId10"/>
    <p:sldId id="270" r:id="rId11"/>
    <p:sldId id="263" r:id="rId12"/>
    <p:sldId id="262" r:id="rId13"/>
    <p:sldId id="261" r:id="rId14"/>
    <p:sldId id="267" r:id="rId15"/>
    <p:sldId id="271" r:id="rId16"/>
    <p:sldId id="275" r:id="rId17"/>
    <p:sldId id="274" r:id="rId18"/>
    <p:sldId id="273" r:id="rId19"/>
    <p:sldId id="278" r:id="rId20"/>
    <p:sldId id="265" r:id="rId21"/>
    <p:sldId id="281" r:id="rId22"/>
    <p:sldId id="282" r:id="rId23"/>
    <p:sldId id="280" r:id="rId24"/>
    <p:sldId id="279" r:id="rId25"/>
    <p:sldId id="266" r:id="rId26"/>
    <p:sldId id="277" r:id="rId27"/>
    <p:sldId id="285" r:id="rId28"/>
    <p:sldId id="284" r:id="rId29"/>
    <p:sldId id="286" r:id="rId30"/>
    <p:sldId id="283" r:id="rId31"/>
    <p:sldId id="289" r:id="rId32"/>
    <p:sldId id="288" r:id="rId33"/>
    <p:sldId id="290" r:id="rId34"/>
    <p:sldId id="287" r:id="rId35"/>
    <p:sldId id="291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EF2A1-DBE1-4B2E-A848-6A8993109413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2EBF7-D741-41C4-BEB3-92C20B1741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11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2EBF7-D741-41C4-BEB3-92C20B1741A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119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2024. 03. 25.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/>
              <a:t>Herczeg Ferenc</a:t>
            </a:r>
            <a:endParaRPr lang="hu-HU" sz="60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Az élet kapuja, Fekete szüret a Badacsonyon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Kék róka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Vígjáték, Herczeg Ferenc legtöbbet játszott műve. A műben egy szerelmi sokszög, megcsalások története áll a középpontban. A mű középpontjában nem a történtek állnak, inkább a szereplők jelleme. Az, hogy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Cecile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megcsalta-e férjét, nem derül ki.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17032"/>
            <a:ext cx="449652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6000" b="1" dirty="0" smtClean="0">
                <a:latin typeface="Times New Roman" pitchFamily="18" charset="0"/>
                <a:cs typeface="Times New Roman" pitchFamily="18" charset="0"/>
              </a:rPr>
              <a:t>Az élet kapuja</a:t>
            </a:r>
            <a:endParaRPr lang="hu-H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24136"/>
            <a:ext cx="544522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Műfaj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Történelmi regény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történelmi regény egy olyan irodalmi műfaj, amely valós történelmi eseményeket vagy időszakokat mutat be. Főhőse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történelmi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személy, vagy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kitalált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karakter.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műfaj megteremtője Walter Scott, akinek regényei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hiteles </a:t>
            </a: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történelmi háttérben játszódnak, hősei többnyire kitalált alakok, de hitelesen ábrázolt történelmi </a:t>
            </a: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figurák.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kitalált karakterek, vagy az olyan létező személyek, akiknek életéről keveset tudunk, segítenek az írónak abban, hogy írói szabadságával élve ne kössék meg a tények, izgalmas kalandokat szőhet a történelmi események közé.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44824"/>
            <a:ext cx="8507288" cy="482453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Híres történelmi regények magyar- és világirodalomból: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Walter Scott: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Ivanhoe</a:t>
            </a:r>
            <a:endParaRPr lang="hu-H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Victor Hugo: A párizsi Notre-Dame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Jókai Mór: Az arany ember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Gárdonyi Géza: Az egri csillagok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95536" y="404664"/>
            <a:ext cx="8291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Ismertek </a:t>
            </a:r>
            <a:r>
              <a:rPr lang="hu-HU" sz="3200" b="1" dirty="0" smtClean="0">
                <a:solidFill>
                  <a:srgbClr val="00B050"/>
                </a:solidFill>
              </a:rPr>
              <a:t>történelmi </a:t>
            </a:r>
            <a:r>
              <a:rPr lang="hu-HU" sz="3200" b="1" dirty="0">
                <a:solidFill>
                  <a:srgbClr val="00B050"/>
                </a:solidFill>
              </a:rPr>
              <a:t>regényeket? Soroljatok fel párat!</a:t>
            </a:r>
          </a:p>
        </p:txBody>
      </p:sp>
    </p:spTree>
    <p:extLst>
      <p:ext uri="{BB962C8B-B14F-4D97-AF65-F5344CB8AC3E}">
        <p14:creationId xmlns:p14="http://schemas.microsoft.com/office/powerpoint/2010/main" val="24707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Cím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kapu a műben központi szimbólum. A kapu elválaszt és összeköt, bezárulhat valaki vagy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akár egy egyész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nép előtt.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5788"/>
            <a:ext cx="7052500" cy="39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896544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Történelmi háttér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történet 1512-13-ban játszódik, Magyarországot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délről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török fenyegeti, Bakócz Tamás csak abban reménykedhet, hogy ha pápává választják, akkor a keresztény országok segítségével megvédheti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Magyarországot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5267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keletkezésekor (1919) Magyarország látszólag újra a megsemmisülés szélére jutott, a vesztes világháború és a trianoni békekötés között született a mű.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08920"/>
            <a:ext cx="4875832" cy="36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824536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Cselekmény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történetben két cselekményszál fonódik össze: egy történelmi és egy fiktív (kitalált). A történelmi szál Bakócz Tamás küzdelmét mutatja be a pápaságért és az ország megmentéséért,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szerelmi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szál Vértesi Tamás és Fiametta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kapcsolatáról szól.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683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történet Bakócz Rómába érkezésével indul.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Chigi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Agostino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bankár szerint Bakócznak komoly esélye van a pápai címre, de ebben az esetben a Vatikán erőforrásait a törökellenes harcra költenék, nem pedig a művészetekre és palotákra.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37166"/>
            <a:ext cx="5819800" cy="36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507288" cy="55446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Herczeg Ferenc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1863-ban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született Versecen (ma Szerbia). Előkelő német polgárcsaládból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származik, anyanyelve is a német. 1876-ban apja Szegedre küldte magyar nyelvet tanulni.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Itt alakul ki identitása is, magyarnak vallotta magát.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3261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/>
              <a:t>Herczeg Ferenc élete</a:t>
            </a:r>
            <a:endParaRPr lang="hu-HU" sz="36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Vértesi Tamás megismerkedik Fiamettával, aki kurtizán, (udvari hölgyet vagy szeretőt jelent). Fiametta úgy intézi, hogy Vértesi elmenjen hozzá és higgyen benne, hogy a sorsuk meg van írva. Vértesi Tamást teljesen megszédíti a nő, minden titkát (és Bakócz titkait is) megosztja vele.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96001"/>
            <a:ext cx="4788024" cy="34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öreg pápa egyik talpnyalója,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Petruzzi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meghozza az információkat arról, hogy kik Bakócz támogatói. A pápa a halála előtt még magához hívatja a bíborosokat és ő is megteszi az ajánlatát.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71437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6094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/>
              <a:t>Egy hétre rá megjelenik a fehér füst az Angyalvár tetején, Medici-t ünneplik az új pápaként.</a:t>
            </a:r>
            <a:br>
              <a:rPr lang="hu-HU" dirty="0"/>
            </a:br>
            <a:r>
              <a:rPr lang="hu-HU" dirty="0"/>
              <a:t>Vértesi Tamás </a:t>
            </a:r>
            <a:r>
              <a:rPr lang="hu-HU" dirty="0" smtClean="0"/>
              <a:t>úgy </a:t>
            </a:r>
            <a:r>
              <a:rPr lang="hu-HU" dirty="0"/>
              <a:t>gondolja, ez volt az utolsó esély, hogy </a:t>
            </a:r>
            <a:r>
              <a:rPr lang="hu-HU" dirty="0" err="1"/>
              <a:t>megmentsék</a:t>
            </a:r>
            <a:r>
              <a:rPr lang="hu-HU" dirty="0"/>
              <a:t> Magyarországot a törököktől.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6876256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Az itáliai urak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Chigi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lakomáján megbeszélik, hogy kár a barbár magyarokért, de Róma aranyozott dicsősége sokkal fontosabb, mint a magyarok. </a:t>
            </a:r>
            <a:r>
              <a:rPr lang="hu-HU" dirty="0"/>
              <a:t>Fiametta vágyakozva néz Vértesi Tamás </a:t>
            </a:r>
            <a:r>
              <a:rPr lang="hu-HU" dirty="0" smtClean="0"/>
              <a:t>után de </a:t>
            </a:r>
            <a:r>
              <a:rPr lang="hu-HU" dirty="0"/>
              <a:t>Tamás nem </a:t>
            </a:r>
            <a:r>
              <a:rPr lang="hu-HU" dirty="0" smtClean="0"/>
              <a:t>bocsát meg neki.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74533"/>
            <a:ext cx="6521202" cy="3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06378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Szimbólumok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kapu szimbólum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műben mindenki számára máshogyan jelenik meg.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3896" y="2132856"/>
            <a:ext cx="3203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Magyarország</a:t>
            </a:r>
            <a:r>
              <a:rPr lang="hu-HU" sz="3200" dirty="0" smtClean="0"/>
              <a:t>nak élet kapuja a törökkel vívott harcban</a:t>
            </a:r>
            <a:endParaRPr lang="hu-HU" sz="3200" dirty="0"/>
          </a:p>
        </p:txBody>
      </p:sp>
      <p:sp>
        <p:nvSpPr>
          <p:cNvPr id="4" name="Téglalap 3"/>
          <p:cNvSpPr/>
          <p:nvPr/>
        </p:nvSpPr>
        <p:spPr>
          <a:xfrm>
            <a:off x="-28112" y="4303455"/>
            <a:ext cx="3275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b="1" dirty="0"/>
              <a:t>Bakócz </a:t>
            </a:r>
            <a:r>
              <a:rPr lang="hu-HU" sz="3200" dirty="0"/>
              <a:t>számára a Vatikán kapuja, ahol II. Julius pápa trónjáért kell harcba szállnia</a:t>
            </a:r>
          </a:p>
        </p:txBody>
      </p:sp>
      <p:sp>
        <p:nvSpPr>
          <p:cNvPr id="5" name="Téglalap 4"/>
          <p:cNvSpPr/>
          <p:nvPr/>
        </p:nvSpPr>
        <p:spPr>
          <a:xfrm>
            <a:off x="6045748" y="2041297"/>
            <a:ext cx="2987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b="1" dirty="0"/>
              <a:t>II. Julius </a:t>
            </a:r>
            <a:r>
              <a:rPr lang="hu-HU" sz="3200" dirty="0"/>
              <a:t>számára a kultúra és a barbárság határán áll a metaforikus </a:t>
            </a:r>
            <a:r>
              <a:rPr lang="hu-HU" sz="3200" dirty="0" smtClean="0"/>
              <a:t>kapu, de lehet a közelgő halálának kapuja is</a:t>
            </a:r>
            <a:endParaRPr lang="hu-HU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85" y="2576944"/>
            <a:ext cx="2585382" cy="258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3527" y="260648"/>
            <a:ext cx="32472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b="1" dirty="0"/>
              <a:t>Vértesi Tamás </a:t>
            </a:r>
            <a:r>
              <a:rPr lang="hu-HU" sz="3200" dirty="0"/>
              <a:t>kapuja két külön </a:t>
            </a:r>
            <a:r>
              <a:rPr lang="hu-HU" sz="3200" dirty="0" smtClean="0"/>
              <a:t>konfliktushatárán </a:t>
            </a:r>
            <a:r>
              <a:rPr lang="hu-HU" sz="3200" dirty="0"/>
              <a:t>áll: egyrészt Bakócz Tamással együtt a </a:t>
            </a:r>
            <a:r>
              <a:rPr lang="hu-HU" sz="3200" dirty="0" smtClean="0"/>
              <a:t>Vatikánba</a:t>
            </a:r>
            <a:r>
              <a:rPr lang="hu-HU" sz="3200" dirty="0"/>
              <a:t>, másrészt Fiametta palotájába (</a:t>
            </a:r>
            <a:r>
              <a:rPr lang="hu-HU" sz="3200" dirty="0" err="1"/>
              <a:t>Sciarra</a:t>
            </a:r>
            <a:r>
              <a:rPr lang="hu-HU" sz="3200" dirty="0"/>
              <a:t>-palota) és szívéhez </a:t>
            </a:r>
            <a:r>
              <a:rPr lang="hu-HU" sz="3200" dirty="0" smtClean="0"/>
              <a:t>vezet kapuja.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6561587" y="620688"/>
            <a:ext cx="25824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b="1" dirty="0"/>
              <a:t>Fiamettának</a:t>
            </a:r>
            <a:r>
              <a:rPr lang="hu-HU" sz="3200" dirty="0"/>
              <a:t> is megvan a saját kapuja, melyen át végül nem tud belépni a vágyott magánéleti boldogságba.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4" y="1772816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Fogadtatása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sikerét bizonyítja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hogy a magyar Nobel-díj Bizottsága háromszor is jelölte (1925, 1926, 1927) a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Nobel-díjra. A kommunizmus alatt Herczeg Ferenc kikerült az irodalmi kánonból, és a rendszerváltás után sem került oda vissza.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44416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Sokan még ma is vitatják a mű szépirodalmi értékeit, a szereplők egysíkú kidolgozását  kritizálják.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szerző hangsúlyos megjelenése a kerettantervben és az érettségi követelmények között heves vitát váltott ki a szakma és a pedagógusok részéről is.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 mit gondolsz a műről?  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400" b="1" dirty="0">
                <a:latin typeface="Times New Roman" pitchFamily="18" charset="0"/>
                <a:cs typeface="Times New Roman" pitchFamily="18" charset="0"/>
              </a:rPr>
              <a:t>Fekete szüret a Badacsonyon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0" y="1298103"/>
            <a:ext cx="6408712" cy="42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464496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Műfaj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tárca közérdeklődésre számot tartó, közösségi vonatkozású témával foglalkozó publicisztikai műfaj. Hangvétele könnyed, irodalmi színvonalú, olvasmányos, gyakran csevegő hangú.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88614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Pesten jogot tanul, első regényével (Fenn és lenn) pályadíjat nyer.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7504" y="1556792"/>
            <a:ext cx="53285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Herczeg Ferenc Sipos Lászlóval vívott kardpárbajt, ami sajnálatos módon Sipos László halálával végződött. Herczeget bűnösnek találták, és négy hónapra Vácott fogházba zárták. Itt írta meg első regényét, a "Fenn és lenn"-et, amely jelentős sikert aratott.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26" y="2132856"/>
            <a:ext cx="348833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5544616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Cím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címben szereplő kép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oximoron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hiszen a jelző és jelzett szó között feloldhatatlan fogalmi ellentét feszül. A bortermelő ember életében a szüret a legfontosabb ünnep,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amely az éves kemény munka gyümölcsének betakarítását jelenti számára,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 fekete szín viszont a szomorúság, a gyász színe.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2776"/>
            <a:ext cx="2736304" cy="46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Szerkezet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tárca a Badacsony szubjektív hangvételű, részletes bemutatásával indít, melynek célja a lenyűgöző természeti környezet és az egyedülálló hegy jellegzetességeinek érzékletes megjelenítése.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94474"/>
            <a:ext cx="6840760" cy="321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 badacsonyi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idillel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élesen szembe áll az üzleti haszonszerzésen alapuló bazaltbányászat, amely visszafordíthatatlan károkat okoz a természetben. Hangsúlyozza, hogy a Badacsony üzleti célú tönkretétele nem csupán helyi vagy regionális, hanem országos közügy.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4159"/>
            <a:ext cx="5527138" cy="34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utolsó szakasza eltávolodik a konkrét példától, és részben a természetkárosítás ellen emeli fel hangját,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„…nemcsak a hegyet zúzzák darabokra, de éreztetik hatásukat az egész művelt emberiséggel, mert szegényebbé teszik a világ szépséginventáriumát, azonkívül sebet ejtenek minden egyes magyar ember jóhírén is, mert ország-világ szemében azt a látszatot keltik, hogy a mi fajtánk nem méltó ennek az istenáldotta országnak természeti kincseire</a:t>
            </a:r>
            <a:r>
              <a:rPr lang="hu-H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hu-H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észben pedig a nagybirtok és banktőke felelőtlenségére hívja fel a figyelmet.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„A Badacsony homlokán éktelenkedő sebhelyek nyilvánvalóvá teszik, hogy a nagybirtok üzleti morálja egy a banktőkéével: mind a kettő a kémiai sav vakságával és mohóságával kezdi ki és rágja szét azt, ami a közelébe jut.”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8002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1891-ben a Budapesti Hírlap munkatársa lesz, 1895-ben alapítja az Új Idők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című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hetilapot.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56" y="1988840"/>
            <a:ext cx="3096344" cy="455344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23528" y="2223376"/>
            <a:ext cx="5112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0B050"/>
                </a:solidFill>
              </a:rPr>
              <a:t>Az Új Idők munkatársai nagyrészt a Horthy-korszak divatos és a modern irodalmi törekvésektől elzárkózó írói voltak, de minden író helyet kaphatott itt, csak a tehetség számított, itt publikált többek között Kassák Lajos, Radnóti Miklós, Tömörkény István,  Márai Sándor és Szabó Lőrinc is.</a:t>
            </a:r>
          </a:p>
        </p:txBody>
      </p:sp>
    </p:spTree>
    <p:extLst>
      <p:ext uri="{BB962C8B-B14F-4D97-AF65-F5344CB8AC3E}">
        <p14:creationId xmlns:p14="http://schemas.microsoft.com/office/powerpoint/2010/main" val="13104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Közéleti szerepet is vállalt, parlamenti képviselő volt. Eszményképe a kor nagy politikusa Tisza István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volt. 1925-ben Nobel-díjra terjesztik.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1911-ben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poliktikai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lapot indított Magyar Figyelő címmel, amelynek szerkesztőbizottsági elnöke Tisza István volt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70309"/>
            <a:ext cx="3024336" cy="29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1920-ban Trianon után a Magyar Revíziós Liga elnökeként akart tenni az ország területi és kulturális integritásáért. A kommunizmus alatt kegyvesztetté vált, lakását elkobozták, őt Hortobágyra telepítették.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61788"/>
            <a:ext cx="6131024" cy="37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16024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Csak halála előtt térhetett vissza Budapestre, itt halt meg 1954-ben.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72816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5184576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Művei: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hét sváb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regény az 1848-49-es szabadságharc bánáti eseményeit dolgozza fel egy sváb fiatalember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Graf</a:t>
            </a:r>
            <a:r>
              <a:rPr lang="hu-HU" smtClean="0">
                <a:latin typeface="Times New Roman" pitchFamily="18" charset="0"/>
                <a:cs typeface="Times New Roman" pitchFamily="18" charset="0"/>
              </a:rPr>
              <a:t> Jani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szemszögéből. A mű szerint a nemzetnek nem az etnikai kötelék az alapja, hanem egy közösség, kultúra vállalása.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12776"/>
            <a:ext cx="312514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Bizánc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történelmi dráma a Bizánci Birodalom utolsó napját mutatja be, helyszíne a trónterem, ide érkeznek a hírek. A bizánci urak és úrnők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szembefordulnak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hitükkel, uralkodójukkal, ez okozza a hanyatlást és a szükségszerű bukást.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7032"/>
            <a:ext cx="531064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1262</Words>
  <Application>Microsoft Office PowerPoint</Application>
  <PresentationFormat>Diavetítés a képernyőre (4:3 oldalarány)</PresentationFormat>
  <Paragraphs>90</Paragraphs>
  <Slides>35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Office-téma</vt:lpstr>
      <vt:lpstr>Herczeg Ferenc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Peter</cp:lastModifiedBy>
  <cp:revision>51</cp:revision>
  <dcterms:created xsi:type="dcterms:W3CDTF">2015-08-27T02:13:55Z</dcterms:created>
  <dcterms:modified xsi:type="dcterms:W3CDTF">2024-03-25T13:09:17Z</dcterms:modified>
</cp:coreProperties>
</file>